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2" r:id="rId9"/>
    <p:sldId id="263" r:id="rId10"/>
    <p:sldId id="264" r:id="rId11"/>
    <p:sldId id="265" r:id="rId12"/>
    <p:sldId id="273" r:id="rId13"/>
    <p:sldId id="271" r:id="rId14"/>
    <p:sldId id="269" r:id="rId15"/>
    <p:sldId id="272" r:id="rId16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고딕" panose="020D0604000000000000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tp2wE4GzoXD1zzkhrN5RA==" hashData="E6iD26XEDAW40p4ef1jp+IxQpPAnKMHNmRoHhZihZ7p968HaKPyEq+H8llhL8APdECQn6u7Zg/jwn//COzI8Uw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229"/>
    <a:srgbClr val="6D6E71"/>
    <a:srgbClr val="3B5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1" autoAdjust="0"/>
    <p:restoredTop sz="91032" autoAdjust="0"/>
  </p:normalViewPr>
  <p:slideViewPr>
    <p:cSldViewPr snapToGrid="0" showGuides="1">
      <p:cViewPr varScale="1">
        <p:scale>
          <a:sx n="97" d="100"/>
          <a:sy n="97" d="100"/>
        </p:scale>
        <p:origin x="114" y="84"/>
      </p:cViewPr>
      <p:guideLst>
        <p:guide orient="horz" pos="2160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66EB4-1326-4438-834F-CD86036B52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1AF4A-3D73-4EF5-9919-4F5190C1E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8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연령층 학생들에게도 스마트폰 등 다양한 </a:t>
            </a:r>
            <a:r>
              <a:rPr lang="en-US" altLang="ko-KR" dirty="0"/>
              <a:t>IT</a:t>
            </a:r>
            <a:r>
              <a:rPr lang="ko-KR" altLang="en-US" dirty="0"/>
              <a:t>기기</a:t>
            </a:r>
            <a:r>
              <a:rPr lang="en-US" altLang="ko-KR" dirty="0"/>
              <a:t>(Device)</a:t>
            </a:r>
            <a:r>
              <a:rPr lang="ko-KR" altLang="en-US" dirty="0"/>
              <a:t>의 </a:t>
            </a:r>
            <a:r>
              <a:rPr lang="ko-KR" altLang="en-US" dirty="0" err="1"/>
              <a:t>보급화가</a:t>
            </a:r>
            <a:r>
              <a:rPr lang="ko-KR" altLang="en-US" dirty="0"/>
              <a:t> 이루어짐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F5910-B285-4437-9EAB-D27FEFA69B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1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넓은 감지 거리</a:t>
            </a:r>
            <a:r>
              <a:rPr lang="en-US" altLang="ko-KR" dirty="0"/>
              <a:t>, </a:t>
            </a:r>
            <a:r>
              <a:rPr lang="ko-KR" altLang="en-US" dirty="0"/>
              <a:t>사용자 개입의 최소화</a:t>
            </a:r>
            <a:r>
              <a:rPr lang="en-US" altLang="ko-KR" dirty="0"/>
              <a:t>, </a:t>
            </a:r>
            <a:r>
              <a:rPr lang="ko-KR" altLang="en-US" dirty="0"/>
              <a:t>자연스러운 연결성 등과 같은 </a:t>
            </a:r>
            <a:r>
              <a:rPr lang="ko-KR" altLang="en-US" dirty="0" err="1"/>
              <a:t>비콘</a:t>
            </a:r>
            <a:r>
              <a:rPr lang="en-US" altLang="ko-KR" dirty="0"/>
              <a:t>(beacon)</a:t>
            </a:r>
            <a:r>
              <a:rPr lang="ko-KR" altLang="en-US" dirty="0"/>
              <a:t>의 특징으로 인해 시장에서 </a:t>
            </a:r>
            <a:r>
              <a:rPr lang="ko-KR" altLang="en-US" dirty="0" err="1"/>
              <a:t>비콘</a:t>
            </a:r>
            <a:r>
              <a:rPr lang="en-US" altLang="ko-KR" dirty="0"/>
              <a:t>(beacon)</a:t>
            </a:r>
            <a:r>
              <a:rPr lang="ko-KR" altLang="en-US" dirty="0"/>
              <a:t>기술을 활용한 다양한 서비스에 대한 관심이 증가하고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뿐만</a:t>
            </a:r>
            <a:r>
              <a:rPr lang="ko-KR" altLang="en-US" baseline="0" dirty="0"/>
              <a:t> 아니라</a:t>
            </a:r>
            <a:r>
              <a:rPr lang="en-US" altLang="ko-KR" baseline="0" dirty="0"/>
              <a:t>, </a:t>
            </a:r>
            <a:r>
              <a:rPr lang="ko-KR" altLang="en-US" dirty="0"/>
              <a:t>정부 차원에서도 각종 스마트폰을 포함한 전자 장비를 사용한 스마트 캠퍼스 구축 방안을 마련하고 이를 유도하는 움직임을 보이고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F5910-B285-4437-9EAB-D27FEFA69B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2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5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출결관리</a:t>
            </a:r>
            <a:r>
              <a:rPr lang="ko-KR" altLang="en-US" dirty="0"/>
              <a:t> 간소화 및 행정업무의 신속</a:t>
            </a:r>
            <a:r>
              <a:rPr lang="en-US" altLang="ko-KR" dirty="0"/>
              <a:t>, </a:t>
            </a:r>
            <a:r>
              <a:rPr lang="ko-KR" altLang="en-US" dirty="0"/>
              <a:t>정확성 제공할 수 있는 </a:t>
            </a:r>
            <a:r>
              <a:rPr lang="ko-KR" altLang="en-US" dirty="0" err="1"/>
              <a:t>전자출결</a:t>
            </a:r>
            <a:r>
              <a:rPr lang="ko-KR" altLang="en-US" dirty="0"/>
              <a:t>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14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3600" dirty="0"/>
              <a:t>안전사고 및 범죄 예방이 가능한 세이프</a:t>
            </a:r>
            <a:r>
              <a:rPr lang="en-US" altLang="ko-KR" sz="3600" dirty="0"/>
              <a:t>-</a:t>
            </a:r>
            <a:r>
              <a:rPr lang="ko-KR" altLang="en-US" sz="3600" dirty="0"/>
              <a:t>존 구축 및 이를 제어할 수 있는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8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교내 시설물을 자동 제어할 수 있는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1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정확한 위치를 인식하여 교내 활동</a:t>
            </a:r>
            <a:r>
              <a:rPr lang="en-US" altLang="ko-KR" dirty="0"/>
              <a:t>, </a:t>
            </a:r>
            <a:r>
              <a:rPr lang="ko-KR" altLang="en-US" dirty="0"/>
              <a:t>시험 정보 등의 맞춤형 정보 전달이 가능한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8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5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9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3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6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4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6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4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4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4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2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1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6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E2F4-0AB7-402F-856F-D47DF7EA7308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663825" y="1439886"/>
            <a:ext cx="6889749" cy="2069770"/>
            <a:chOff x="2663825" y="1439886"/>
            <a:chExt cx="6889749" cy="2069770"/>
          </a:xfrm>
        </p:grpSpPr>
        <p:sp>
          <p:nvSpPr>
            <p:cNvPr id="8" name="직사각형 7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r>
                <a:rPr lang="ko-KR" altLang="en-US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 캠퍼스 서비스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51" y="4518796"/>
            <a:ext cx="3145809" cy="1841152"/>
          </a:xfrm>
          <a:prstGeom prst="rect">
            <a:avLst/>
          </a:prstGeom>
        </p:spPr>
      </p:pic>
      <p:sp>
        <p:nvSpPr>
          <p:cNvPr id="35" name="평행 사변형 34"/>
          <p:cNvSpPr/>
          <p:nvPr/>
        </p:nvSpPr>
        <p:spPr>
          <a:xfrm>
            <a:off x="3062514" y="597553"/>
            <a:ext cx="6066972" cy="769866"/>
          </a:xfrm>
          <a:prstGeom prst="parallelogram">
            <a:avLst>
              <a:gd name="adj" fmla="val 101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9171" y="637467"/>
            <a:ext cx="549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INTRODUCTION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17708" y="1869579"/>
            <a:ext cx="4575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OBJECTIVE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99462" y="3101691"/>
            <a:ext cx="340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50934" y="4333803"/>
            <a:ext cx="6309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HOW TO PERFORM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34342" y="5565914"/>
            <a:ext cx="6948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EXPECTED EFFECT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388724" y="1664812"/>
            <a:ext cx="4041183" cy="1439034"/>
            <a:chOff x="1374210" y="2480681"/>
            <a:chExt cx="4041183" cy="1439034"/>
          </a:xfrm>
        </p:grpSpPr>
        <p:sp>
          <p:nvSpPr>
            <p:cNvPr id="42" name="평행 사변형 30"/>
            <p:cNvSpPr/>
            <p:nvPr/>
          </p:nvSpPr>
          <p:spPr>
            <a:xfrm>
              <a:off x="3088837" y="2480682"/>
              <a:ext cx="2326556" cy="14390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11564" y="2600035"/>
              <a:ext cx="17588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김영기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컴퓨터학부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TEAM LEADER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평행 사변형 37"/>
            <p:cNvSpPr/>
            <p:nvPr/>
          </p:nvSpPr>
          <p:spPr>
            <a:xfrm>
              <a:off x="1374210" y="2480681"/>
              <a:ext cx="1853528" cy="1439033"/>
            </a:xfrm>
            <a:prstGeom prst="parallelogram">
              <a:avLst>
                <a:gd name="adj" fmla="val 0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88724" y="3414577"/>
            <a:ext cx="4041183" cy="1439034"/>
            <a:chOff x="1374210" y="4657443"/>
            <a:chExt cx="4041183" cy="1439034"/>
          </a:xfrm>
        </p:grpSpPr>
        <p:sp>
          <p:nvSpPr>
            <p:cNvPr id="46" name="평행 사변형 40"/>
            <p:cNvSpPr/>
            <p:nvPr/>
          </p:nvSpPr>
          <p:spPr>
            <a:xfrm>
              <a:off x="1374210" y="4657444"/>
              <a:ext cx="2581576" cy="14390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40082" y="4776797"/>
              <a:ext cx="18501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신우흔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컴퓨터학부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DEVELOPMENT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평행 사변형 42"/>
            <p:cNvSpPr/>
            <p:nvPr/>
          </p:nvSpPr>
          <p:spPr>
            <a:xfrm>
              <a:off x="3955786" y="4657443"/>
              <a:ext cx="1459607" cy="1439033"/>
            </a:xfrm>
            <a:prstGeom prst="parallelogram">
              <a:avLst>
                <a:gd name="adj" fmla="val 0"/>
              </a:avLst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388724" y="5164341"/>
            <a:ext cx="4041183" cy="1439034"/>
            <a:chOff x="1374210" y="6631221"/>
            <a:chExt cx="4041183" cy="1439034"/>
          </a:xfrm>
        </p:grpSpPr>
        <p:sp>
          <p:nvSpPr>
            <p:cNvPr id="50" name="평행 사변형 46"/>
            <p:cNvSpPr/>
            <p:nvPr/>
          </p:nvSpPr>
          <p:spPr>
            <a:xfrm>
              <a:off x="2906953" y="6631222"/>
              <a:ext cx="2508440" cy="14390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229680" y="6750575"/>
              <a:ext cx="12666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허우석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컴퓨터학부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DESIGN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2" name="평행 사변형 48"/>
            <p:cNvSpPr/>
            <p:nvPr/>
          </p:nvSpPr>
          <p:spPr>
            <a:xfrm>
              <a:off x="1374210" y="6631221"/>
              <a:ext cx="1671643" cy="1439033"/>
            </a:xfrm>
            <a:prstGeom prst="parallelogram">
              <a:avLst>
                <a:gd name="adj" fmla="val 0"/>
              </a:avLst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760333" y="2494082"/>
            <a:ext cx="3753220" cy="1439034"/>
            <a:chOff x="1220618" y="2619446"/>
            <a:chExt cx="3753220" cy="1439034"/>
          </a:xfrm>
        </p:grpSpPr>
        <p:sp>
          <p:nvSpPr>
            <p:cNvPr id="54" name="평행 사변형 43"/>
            <p:cNvSpPr/>
            <p:nvPr/>
          </p:nvSpPr>
          <p:spPr>
            <a:xfrm>
              <a:off x="1220618" y="2619447"/>
              <a:ext cx="2426752" cy="14390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67064" y="2756797"/>
              <a:ext cx="12399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김형수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경영학부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ANALYSIS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6" name="평행 사변형 45"/>
            <p:cNvSpPr/>
            <p:nvPr/>
          </p:nvSpPr>
          <p:spPr>
            <a:xfrm>
              <a:off x="3514231" y="2619446"/>
              <a:ext cx="1459607" cy="1439033"/>
            </a:xfrm>
            <a:prstGeom prst="parallelogram">
              <a:avLst>
                <a:gd name="adj" fmla="val 0"/>
              </a:avLst>
            </a:prstGeom>
            <a:blipFill>
              <a:blip r:embed="rId7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760333" y="4373377"/>
            <a:ext cx="3753220" cy="1439034"/>
            <a:chOff x="1220618" y="4781539"/>
            <a:chExt cx="3753220" cy="1439034"/>
          </a:xfrm>
        </p:grpSpPr>
        <p:sp>
          <p:nvSpPr>
            <p:cNvPr id="58" name="평행 사변형 48"/>
            <p:cNvSpPr/>
            <p:nvPr/>
          </p:nvSpPr>
          <p:spPr>
            <a:xfrm>
              <a:off x="2753361" y="4781540"/>
              <a:ext cx="2220477" cy="14390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076088" y="4916333"/>
              <a:ext cx="185018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박종학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경영학부</a:t>
              </a:r>
              <a:endPara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DEVELOPMENT</a:t>
              </a:r>
              <a:endPara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0" name="평행 사변형 50"/>
            <p:cNvSpPr/>
            <p:nvPr/>
          </p:nvSpPr>
          <p:spPr>
            <a:xfrm>
              <a:off x="1220618" y="4781539"/>
              <a:ext cx="1671643" cy="1439033"/>
            </a:xfrm>
            <a:prstGeom prst="parallelogram">
              <a:avLst>
                <a:gd name="adj" fmla="val 0"/>
              </a:avLst>
            </a:prstGeom>
            <a:blipFill>
              <a:blip r:embed="rId8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9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0.81888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/>
          <a:stretch/>
        </p:blipFill>
        <p:spPr>
          <a:xfrm>
            <a:off x="-279401" y="-779410"/>
            <a:ext cx="12700001" cy="84402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200" y="5022760"/>
            <a:ext cx="5041900" cy="78749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교내 시설물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공간 사용 현황 분석 및 관리 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575" y="4402207"/>
            <a:ext cx="2974975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시설물 제어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60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97" y="-1342417"/>
            <a:ext cx="12898877" cy="95764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65371" y="5022760"/>
            <a:ext cx="5851979" cy="1198923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학생의 위치와 상태에 따라 정확한 위치를 인식하여 교내 활동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 정보 등의 맞춤형 정보의 전달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8151" y="4402207"/>
            <a:ext cx="4029868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맞춤형 정보 전달</a:t>
            </a: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152400" y="239982"/>
            <a:ext cx="3962400" cy="1536360"/>
          </a:xfrm>
          <a:prstGeom prst="wedgeRoundRectCallout">
            <a:avLst>
              <a:gd name="adj1" fmla="val -44574"/>
              <a:gd name="adj2" fmla="val 65721"/>
              <a:gd name="adj3" fmla="val 1666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국가장학금 신청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~3. 31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52400" y="2540840"/>
            <a:ext cx="4438650" cy="2293139"/>
          </a:xfrm>
          <a:prstGeom prst="wedgeRoundRectCallout">
            <a:avLst>
              <a:gd name="adj1" fmla="val -44574"/>
              <a:gd name="adj2" fmla="val 65721"/>
              <a:gd name="adj3" fmla="val 1666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일청담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행사 안내</a:t>
            </a:r>
            <a:endParaRPr lang="en-US" altLang="ko-KR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재학생 대상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10:00 ~ 16:00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52400" y="5598478"/>
            <a:ext cx="4438650" cy="861943"/>
          </a:xfrm>
          <a:prstGeom prst="wedgeRoundRectCallout">
            <a:avLst>
              <a:gd name="adj1" fmla="val -44574"/>
              <a:gd name="adj2" fmla="val 65721"/>
              <a:gd name="adj3" fmla="val 1666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공대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호관입니다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115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84" y="406401"/>
            <a:ext cx="938222" cy="93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52" y="5247526"/>
            <a:ext cx="1000760" cy="10007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92" y="2377831"/>
            <a:ext cx="1033415" cy="2102338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531076" y="3429000"/>
            <a:ext cx="1148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0321" y="460281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캠퍼스 서비스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5110" y="412353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(beacon)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3500147" y="3429000"/>
            <a:ext cx="11480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_x307909368" descr="EMB00001b806e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84" y="2872917"/>
            <a:ext cx="1089704" cy="11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013056" y="145767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</a:t>
            </a:r>
          </a:p>
        </p:txBody>
      </p:sp>
      <p:pic>
        <p:nvPicPr>
          <p:cNvPr id="1031" name="_x307908648" descr="EMB00001b806e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32" y="2837107"/>
            <a:ext cx="1422400" cy="12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>
            <a:off x="3407423" y="1344623"/>
            <a:ext cx="1240798" cy="7254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3407423" y="1575142"/>
            <a:ext cx="1240798" cy="7254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69641" y="3468261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90828" y="130888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07423" y="207010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0159146" y="4415220"/>
            <a:ext cx="0" cy="518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361794" y="456441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제어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3173393" y="949152"/>
            <a:ext cx="8459807" cy="4163615"/>
            <a:chOff x="3173393" y="822152"/>
            <a:chExt cx="8459807" cy="4163615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3173393" y="822152"/>
              <a:ext cx="1708858" cy="3174385"/>
            </a:xfrm>
            <a:prstGeom prst="roundRect">
              <a:avLst>
                <a:gd name="adj" fmla="val 9441"/>
              </a:avLst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7220906" y="2550847"/>
              <a:ext cx="1708858" cy="1445690"/>
            </a:xfrm>
            <a:prstGeom prst="roundRect">
              <a:avLst>
                <a:gd name="adj" fmla="val 9441"/>
              </a:avLst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9766852" y="4162042"/>
              <a:ext cx="1866348" cy="823725"/>
            </a:xfrm>
            <a:prstGeom prst="roundRect">
              <a:avLst>
                <a:gd name="adj" fmla="val 9441"/>
              </a:avLst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799490" y="634494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시설물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13" y="2804756"/>
            <a:ext cx="487600" cy="487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00" y="3542438"/>
            <a:ext cx="450025" cy="4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4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715064"/>
            <a:ext cx="522514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학생들의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출결 관리가 간소화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되며, 실시간 출결 확인으로 출결 불신감을 해소하고 대리 출석 방지를 통한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출석 점수 공정성을 확보할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있다.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안전사고 및 범죄 예방을 통한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쾌적한 환경 구축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캠퍼스의 긍정적 이미지 제고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시설물 자동제어를 통한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에너지의 효율화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맞춤형 정보 제공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으로, 실시간 이슈, 필요한 정보의 부족 현상 해소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10398" y="1065299"/>
            <a:ext cx="51816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최신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IT기술의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개발 및 구현을 통하여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지식을 습득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하고, 이를 활용할 수 있는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역량 강화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45829" y="5306544"/>
            <a:ext cx="4746171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시장을 확대하여, 본 대학뿐 아니라, 전국의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수많은 대학 및 초, 중, 고교에 서비스를 제공</a:t>
            </a:r>
          </a:p>
        </p:txBody>
      </p:sp>
      <p:sp>
        <p:nvSpPr>
          <p:cNvPr id="8" name="타원 7"/>
          <p:cNvSpPr/>
          <p:nvPr/>
        </p:nvSpPr>
        <p:spPr>
          <a:xfrm>
            <a:off x="4140200" y="3142792"/>
            <a:ext cx="2046514" cy="2046514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효과</a:t>
            </a:r>
          </a:p>
        </p:txBody>
      </p:sp>
      <p:sp>
        <p:nvSpPr>
          <p:cNvPr id="7" name="타원 6"/>
          <p:cNvSpPr/>
          <p:nvPr/>
        </p:nvSpPr>
        <p:spPr>
          <a:xfrm>
            <a:off x="5072743" y="1757797"/>
            <a:ext cx="2046514" cy="2046514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교육적 효과</a:t>
            </a:r>
          </a:p>
        </p:txBody>
      </p:sp>
      <p:sp>
        <p:nvSpPr>
          <p:cNvPr id="9" name="타원 8"/>
          <p:cNvSpPr/>
          <p:nvPr/>
        </p:nvSpPr>
        <p:spPr>
          <a:xfrm>
            <a:off x="6030685" y="3142792"/>
            <a:ext cx="2046514" cy="2046514"/>
          </a:xfrm>
          <a:prstGeom prst="ellipse">
            <a:avLst/>
          </a:prstGeom>
          <a:solidFill>
            <a:srgbClr val="DD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상품화 방안</a:t>
            </a:r>
          </a:p>
        </p:txBody>
      </p:sp>
      <p:cxnSp>
        <p:nvCxnSpPr>
          <p:cNvPr id="11" name="꺾인 연결선 10"/>
          <p:cNvCxnSpPr>
            <a:stCxn id="8" idx="2"/>
            <a:endCxn id="12" idx="2"/>
          </p:cNvCxnSpPr>
          <p:nvPr/>
        </p:nvCxnSpPr>
        <p:spPr>
          <a:xfrm rot="10800000">
            <a:off x="2645230" y="2975529"/>
            <a:ext cx="1494971" cy="1190520"/>
          </a:xfrm>
          <a:prstGeom prst="bentConnector2">
            <a:avLst/>
          </a:prstGeom>
          <a:ln w="3175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7714" y="842133"/>
            <a:ext cx="4855029" cy="21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7714" y="5189305"/>
            <a:ext cx="4855029" cy="1267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2246086" y="4166049"/>
            <a:ext cx="1494971" cy="864784"/>
          </a:xfrm>
          <a:prstGeom prst="bentConnector2">
            <a:avLst/>
          </a:prstGeom>
          <a:ln w="3175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6"/>
            <a:endCxn id="5" idx="2"/>
          </p:cNvCxnSpPr>
          <p:nvPr/>
        </p:nvCxnSpPr>
        <p:spPr>
          <a:xfrm flipV="1">
            <a:off x="7119257" y="2450294"/>
            <a:ext cx="2481942" cy="330760"/>
          </a:xfrm>
          <a:prstGeom prst="bentConnector2">
            <a:avLst/>
          </a:prstGeom>
          <a:ln w="31750">
            <a:solidFill>
              <a:schemeClr val="accent6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9" idx="6"/>
            <a:endCxn id="6" idx="0"/>
          </p:cNvCxnSpPr>
          <p:nvPr/>
        </p:nvCxnSpPr>
        <p:spPr>
          <a:xfrm>
            <a:off x="8077199" y="4166049"/>
            <a:ext cx="1741716" cy="1140495"/>
          </a:xfrm>
          <a:prstGeom prst="bentConnector2">
            <a:avLst/>
          </a:prstGeom>
          <a:ln w="31750">
            <a:solidFill>
              <a:srgbClr val="DD2229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4431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7" y="-921267"/>
            <a:ext cx="12587682" cy="84264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ounded Rectangle 1"/>
          <p:cNvSpPr/>
          <p:nvPr/>
        </p:nvSpPr>
        <p:spPr bwMode="auto">
          <a:xfrm>
            <a:off x="3120508" y="838039"/>
            <a:ext cx="8134081" cy="317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10" name="Rounded Rectangle 46"/>
          <p:cNvSpPr/>
          <p:nvPr/>
        </p:nvSpPr>
        <p:spPr bwMode="auto">
          <a:xfrm>
            <a:off x="3785766" y="2697085"/>
            <a:ext cx="1579569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79445" y="1482025"/>
            <a:ext cx="216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주제 선정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13321" y="2626867"/>
            <a:ext cx="203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자료수집 및 분석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13320" y="3669426"/>
            <a:ext cx="195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프로젝트 설계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113321" y="4772117"/>
            <a:ext cx="235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개발 및 구현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113320" y="5878924"/>
            <a:ext cx="1240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Test</a:t>
            </a:r>
          </a:p>
        </p:txBody>
      </p:sp>
      <p:sp>
        <p:nvSpPr>
          <p:cNvPr id="18" name="Rounded Rectangle 46"/>
          <p:cNvSpPr/>
          <p:nvPr/>
        </p:nvSpPr>
        <p:spPr bwMode="auto">
          <a:xfrm>
            <a:off x="3196308" y="1552893"/>
            <a:ext cx="891937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9" name="Rounded Rectangle 46"/>
          <p:cNvSpPr/>
          <p:nvPr/>
        </p:nvSpPr>
        <p:spPr bwMode="auto">
          <a:xfrm>
            <a:off x="5954795" y="4852816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0" name="Rounded Rectangle 46"/>
          <p:cNvSpPr/>
          <p:nvPr/>
        </p:nvSpPr>
        <p:spPr bwMode="auto">
          <a:xfrm>
            <a:off x="4538107" y="3767256"/>
            <a:ext cx="2296081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" name="Rounded Rectangle 46"/>
          <p:cNvSpPr/>
          <p:nvPr/>
        </p:nvSpPr>
        <p:spPr bwMode="auto">
          <a:xfrm flipV="1">
            <a:off x="8267270" y="5969419"/>
            <a:ext cx="2983715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" name="Rounded Rectangle 1"/>
          <p:cNvSpPr/>
          <p:nvPr/>
        </p:nvSpPr>
        <p:spPr bwMode="auto">
          <a:xfrm>
            <a:off x="1042155" y="267915"/>
            <a:ext cx="10208830" cy="4131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3" name="Rectangle 52"/>
          <p:cNvSpPr/>
          <p:nvPr/>
        </p:nvSpPr>
        <p:spPr bwMode="auto">
          <a:xfrm>
            <a:off x="1416105" y="267708"/>
            <a:ext cx="822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Work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395750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6112385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6" name="Rectangle 42"/>
          <p:cNvSpPr>
            <a:spLocks noChangeArrowheads="1"/>
          </p:cNvSpPr>
          <p:nvPr/>
        </p:nvSpPr>
        <p:spPr bwMode="auto">
          <a:xfrm>
            <a:off x="826727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5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7" name="Rectangle 43"/>
          <p:cNvSpPr>
            <a:spLocks noChangeArrowheads="1"/>
          </p:cNvSpPr>
          <p:nvPr/>
        </p:nvSpPr>
        <p:spPr bwMode="auto">
          <a:xfrm>
            <a:off x="10422156" y="278920"/>
            <a:ext cx="619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6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30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576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7522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468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414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359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05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251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197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143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9088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8034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6980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85926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87375" y="1085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45" name="직선 연결선[R] 44"/>
          <p:cNvCxnSpPr/>
          <p:nvPr/>
        </p:nvCxnSpPr>
        <p:spPr>
          <a:xfrm>
            <a:off x="1113320" y="2207173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1139724" y="3337034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1139724" y="4388069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1139724" y="5502167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6"/>
          <p:cNvSpPr/>
          <p:nvPr/>
        </p:nvSpPr>
        <p:spPr bwMode="auto">
          <a:xfrm>
            <a:off x="3783683" y="2697085"/>
            <a:ext cx="864517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4434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63825" y="1439886"/>
            <a:ext cx="6889749" cy="3503631"/>
            <a:chOff x="2663825" y="1439886"/>
            <a:chExt cx="6889749" cy="3503631"/>
          </a:xfrm>
        </p:grpSpPr>
        <p:sp>
          <p:nvSpPr>
            <p:cNvPr id="7" name="직사각형 6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r>
                <a:rPr lang="ko-KR" altLang="en-US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스마트 캠퍼스 서비스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4235631"/>
              <a:ext cx="68897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6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197" y="-1342417"/>
            <a:ext cx="12898877" cy="957648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52444" y="0"/>
            <a:ext cx="6035330" cy="6035330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1412057" y="-2664501"/>
            <a:ext cx="11364332" cy="11364332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3344180" y="-4596624"/>
            <a:ext cx="15536180" cy="15185984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0" y="1840674"/>
            <a:ext cx="2085666" cy="23113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606786" y="763539"/>
            <a:ext cx="984912" cy="9849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740" y="183828"/>
            <a:ext cx="1126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근거리 무선 통신 기술 기반의 스마트 캠퍼스 서비스</a:t>
            </a:r>
          </a:p>
        </p:txBody>
      </p:sp>
      <p:cxnSp>
        <p:nvCxnSpPr>
          <p:cNvPr id="11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740" y="5316568"/>
            <a:ext cx="78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디바이스의 보급 확대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IOT, Cloud, SNS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급격한 발전은 금융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언론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통신뿐만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40" y="5760511"/>
            <a:ext cx="795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아니라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교육에도 큰 변화의 물결을 일으키고 있습니다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스마트 캠퍼스의 중심은 대학 콘텐츠의 다변화와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6741" y="6204454"/>
            <a:ext cx="775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통한 교육 시스템의 변화입니다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741" y="4516342"/>
            <a:ext cx="775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캠퍼스 서비스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000" i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7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-762000"/>
            <a:ext cx="12573000" cy="8382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-241300" y="-230827"/>
            <a:ext cx="12700000" cy="73533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90500" y="3429001"/>
            <a:ext cx="6286500" cy="3693472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22,578</a:t>
            </a:r>
          </a:p>
          <a:p>
            <a:pPr algn="ctr"/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(2011</a:t>
            </a:r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96000" y="533401"/>
            <a:ext cx="6286500" cy="6589072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41,427</a:t>
            </a:r>
          </a:p>
          <a:p>
            <a:pPr algn="ctr"/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(2015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492" y="179458"/>
            <a:ext cx="5442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스마트폰 가입자 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1492" y="941458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명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03860" y="6441019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미래창조과학부</a:t>
            </a:r>
          </a:p>
        </p:txBody>
      </p:sp>
    </p:spTree>
    <p:extLst>
      <p:ext uri="{BB962C8B-B14F-4D97-AF65-F5344CB8AC3E}">
        <p14:creationId xmlns:p14="http://schemas.microsoft.com/office/powerpoint/2010/main" val="138279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41300" y="-247650"/>
            <a:ext cx="12700000" cy="73533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212000"/>
            <a:ext cx="1522800" cy="264600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38.6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‘11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22800" y="3997373"/>
            <a:ext cx="1522800" cy="28584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41.7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45600" y="3738173"/>
            <a:ext cx="1522800" cy="31176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45.5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8400" y="3450173"/>
            <a:ext cx="1522800" cy="34056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49.7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1200" y="3118973"/>
            <a:ext cx="1522800" cy="37368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54.5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14000" y="2854800"/>
            <a:ext cx="1522800" cy="4003200"/>
          </a:xfrm>
          <a:prstGeom prst="rect">
            <a:avLst/>
          </a:prstGeom>
          <a:solidFill>
            <a:srgbClr val="47C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58.4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136800" y="2530800"/>
            <a:ext cx="1522800" cy="4327200"/>
          </a:xfrm>
          <a:prstGeom prst="rect">
            <a:avLst/>
          </a:prstGeom>
          <a:solidFill>
            <a:srgbClr val="19C3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63.1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‘17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59600" y="2154173"/>
            <a:ext cx="1522800" cy="4701600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68.6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’18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492" y="179458"/>
            <a:ext cx="9145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(beacon)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활용한 서비스 시장 전망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492" y="94145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달러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80060" y="6441019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마켓인포그룹</a:t>
            </a:r>
          </a:p>
        </p:txBody>
      </p:sp>
    </p:spTree>
    <p:extLst>
      <p:ext uri="{BB962C8B-B14F-4D97-AF65-F5344CB8AC3E}">
        <p14:creationId xmlns:p14="http://schemas.microsoft.com/office/powerpoint/2010/main" val="388542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349" y="0"/>
            <a:ext cx="15895673" cy="69041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41300" y="-247650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2088" y="2526064"/>
            <a:ext cx="11734800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학생들의 편리한 캠퍼스 생활을 위한 </a:t>
            </a:r>
            <a:endParaRPr lang="en-US" altLang="ko-KR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기능을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갖춘 </a:t>
            </a: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캠퍼스 서비스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2501" y="2514270"/>
            <a:ext cx="10229850" cy="20526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5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074" y="0"/>
            <a:ext cx="15789350" cy="6858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-241300" y="-247650"/>
            <a:ext cx="12700000" cy="7353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34" y="19050"/>
            <a:ext cx="3371208" cy="6858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9" y="419100"/>
            <a:ext cx="5508905" cy="5638800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3521044" y="2095478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343170" y="1305906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71962" y="2687550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572202" y="2687550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61039" y="3592386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939153" y="3167968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43441" y="4625143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921555" y="4200725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889560" y="3620895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767674" y="3196477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871962" y="4653652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750076" y="4229234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621163" y="3706902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499277" y="3282484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03565" y="4739659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481679" y="4315241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252647" y="2103141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383149" y="5168856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157813" y="2193624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767674" y="5014869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876322" y="5187268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871962" y="5394312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685106" y="558582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025637" y="1287816"/>
            <a:ext cx="229032" cy="229032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  <a:effectLst>
            <a:glow rad="889000">
              <a:schemeClr val="accent1">
                <a:satMod val="17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324762" y="6393816"/>
            <a:ext cx="4621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(beacon)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활성화된 캠퍼스 모습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23" y="658128"/>
            <a:ext cx="3109229" cy="554174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83" y="658128"/>
            <a:ext cx="3104369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5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5"/>
          <a:stretch/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6096001" y="1"/>
            <a:ext cx="6096000" cy="3429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13612"/>
          <a:stretch/>
        </p:blipFill>
        <p:spPr>
          <a:xfrm>
            <a:off x="0" y="3429001"/>
            <a:ext cx="6096001" cy="34289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1" b="11387"/>
          <a:stretch/>
        </p:blipFill>
        <p:spPr>
          <a:xfrm>
            <a:off x="6096000" y="3428999"/>
            <a:ext cx="6094640" cy="34290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3257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1"/>
            <a:ext cx="12192000" cy="75674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1357841">
            <a:off x="8234110" y="1138202"/>
            <a:ext cx="901010" cy="304800"/>
          </a:xfrm>
          <a:prstGeom prst="rect">
            <a:avLst/>
          </a:prstGeom>
          <a:solidFill>
            <a:srgbClr val="173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4200" y="5022760"/>
            <a:ext cx="5041900" cy="159394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(beacon)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 자동 출결 서비스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출석부 및 출결 재 인증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휴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보강 실시간 알림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575" y="4402207"/>
            <a:ext cx="2428875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전자출결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2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88" y="-723900"/>
            <a:ext cx="12487275" cy="83248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75450" y="5022760"/>
            <a:ext cx="5041900" cy="120659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공사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등으로 인한 제한구역 진입 시 알림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등하굣길 세이프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존 운영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1543" y="4402207"/>
            <a:ext cx="3546475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사건사고 예방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99899" y="419100"/>
            <a:ext cx="5508905" cy="5638800"/>
            <a:chOff x="799899" y="419100"/>
            <a:chExt cx="5508905" cy="5638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99" y="419100"/>
              <a:ext cx="5508905" cy="5638800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3104190" y="2310178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065874" y="2193522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160013" y="5747410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052939" y="5354545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67747" y="4287691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20147" y="4440091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227655" y="2374142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380055" y="2526542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298741" y="966257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451141" y="1118657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52708" y="4058659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173953" y="4006579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008554" y="5432099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160954" y="5584499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36097" y="2892964"/>
              <a:ext cx="229032" cy="229032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887097" y="2950847"/>
              <a:ext cx="220874" cy="205836"/>
            </a:xfrm>
            <a:prstGeom prst="ellipse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  <a:effectLst>
              <a:glow rad="889000">
                <a:schemeClr val="accent6">
                  <a:alpha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341548" y="836948"/>
            <a:ext cx="1763047" cy="1175917"/>
            <a:chOff x="2341548" y="880490"/>
            <a:chExt cx="1763047" cy="1175917"/>
          </a:xfrm>
        </p:grpSpPr>
        <p:sp>
          <p:nvSpPr>
            <p:cNvPr id="3" name="TextBox 2"/>
            <p:cNvSpPr txBox="1"/>
            <p:nvPr/>
          </p:nvSpPr>
          <p:spPr>
            <a:xfrm>
              <a:off x="2341548" y="880490"/>
              <a:ext cx="17630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DD222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You are here.</a:t>
              </a:r>
              <a:endParaRPr lang="ko-KR" altLang="en-US" sz="2000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6" name="직선 화살표 연결선 25"/>
            <p:cNvCxnSpPr>
              <a:stCxn id="3" idx="2"/>
            </p:cNvCxnSpPr>
            <p:nvPr/>
          </p:nvCxnSpPr>
          <p:spPr>
            <a:xfrm flipH="1">
              <a:off x="3223071" y="1280600"/>
              <a:ext cx="1" cy="775807"/>
            </a:xfrm>
            <a:prstGeom prst="straightConnector1">
              <a:avLst/>
            </a:prstGeom>
            <a:ln w="28575">
              <a:solidFill>
                <a:srgbClr val="DD2229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760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560</Words>
  <Application>Microsoft Office PowerPoint</Application>
  <PresentationFormat>와이드스크린</PresentationFormat>
  <Paragraphs>150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 ExtraBold</vt:lpstr>
      <vt:lpstr>Nanum Gothic</vt:lpstr>
      <vt:lpstr>맑은 고딕</vt:lpstr>
      <vt:lpstr>나눔고딕</vt:lpstr>
      <vt:lpstr>Nanum Gothic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김영기</dc:creator>
  <cp:lastModifiedBy>김영기</cp:lastModifiedBy>
  <cp:revision>24</cp:revision>
  <dcterms:created xsi:type="dcterms:W3CDTF">2016-03-15T12:45:18Z</dcterms:created>
  <dcterms:modified xsi:type="dcterms:W3CDTF">2016-03-15T15:04:58Z</dcterms:modified>
</cp:coreProperties>
</file>